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572F-6546-4894-9CEB-0EBBA5106FFB}" type="datetimeFigureOut">
              <a:rPr lang="is-IS" smtClean="0"/>
              <a:pPr/>
              <a:t>8.2.2013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937D-6C7D-4AC5-B433-1335DB54E337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50940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74623-7A13-4CBC-9DA8-0AD5E9B0443B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BE81B-6B12-4412-9FC0-14CEF938C288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387B5-0D0E-4338-AE93-CFEA39700F47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7F0DA-B55E-46A2-98CD-70B38CAD229F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9647D-E864-4AB5-AFAA-3EE3C42A296C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682"/>
            <a:ext cx="5028986" cy="411648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56170-FBFC-4FD0-8CBA-DF198981BEC5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839C8-8D03-43E9-919F-4337C079702A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840C5-0BCA-4B3C-9B65-8D2FBB5F60AE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5561A-BC87-4251-9100-90F4D1455254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D812F-3EC2-4BF2-B1CB-954F32417C6F}" type="slidenum">
              <a:rPr lang="is-IS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is-I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2"/>
            <a:ext cx="5025783" cy="4116481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</p:grpSp>
      <p:sp>
        <p:nvSpPr>
          <p:cNvPr id="2662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296D-7138-4CD0-ACC5-1181F693E0A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DD2F-5480-41C1-B9BD-59DCE30EC98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84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89E7-E8C3-494B-8CBD-6AC23D1D30A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6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5A83-DCC5-4FEC-B405-F87B54F6FEB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D58-7DF3-4B6B-B247-3FDCD7B6AE2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83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ACA10-CAD5-405E-B878-6D82EBCE45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4FF5-055A-4E14-AE47-2BB431FE90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7294-B03B-41F5-9B28-F3C8FADD77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53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7C46-6615-4F10-ACF0-5F11B20E1E9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35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4637-66E6-4398-8C12-2936283845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08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893D-CDB4-47EC-8C7C-D6AE0E33B05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0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BA0A-98A7-411E-930C-907B933DA8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6521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2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3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3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3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  <p:sp>
          <p:nvSpPr>
            <p:cNvPr id="26523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s-IS">
                <a:solidFill>
                  <a:prstClr val="black"/>
                </a:solidFill>
              </a:endParaRPr>
            </a:p>
          </p:txBody>
        </p:sp>
      </p:grpSp>
      <p:sp>
        <p:nvSpPr>
          <p:cNvPr id="2652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52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52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52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737FE-E5C4-4EA8-B29B-3FE01BDFD47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672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3141663"/>
            <a:ext cx="7010400" cy="1800225"/>
          </a:xfrm>
        </p:spPr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Ársskýrsla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stjórnar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FÍH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til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Bandalags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íslenskra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listamanna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fyrir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80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starfsárið</a:t>
            </a: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2012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5" name="Picture 3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104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104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86920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57288"/>
          </a:xfrm>
        </p:spPr>
        <p:txBody>
          <a:bodyPr/>
          <a:lstStyle/>
          <a:p>
            <a:pPr eaLnBrk="1" hangingPunct="1">
              <a:defRPr/>
            </a:pPr>
            <a:r>
              <a:rPr lang="is-I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Samstarfsaðilar</a:t>
            </a:r>
            <a:endParaRPr lang="en-GB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50825" y="1556792"/>
            <a:ext cx="8572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/>
            </a:pP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Verkefni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unnið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að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og í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samvinnu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við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einstaklinga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félagasamtök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stofnanir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eða</a:t>
            </a:r>
            <a:r>
              <a:rPr kumimoji="1"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sveitarfélög</a:t>
            </a:r>
            <a:r>
              <a:rPr kumimoji="1" lang="en-US" sz="28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/>
            </a:pPr>
            <a:endParaRPr kumimoji="1" lang="en-US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  <a:defRPr/>
            </a:pPr>
            <a:r>
              <a:rPr kumimoji="1" lang="en-U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Íslensku </a:t>
            </a:r>
            <a:r>
              <a:rPr kumimoji="1"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tónlistarverðlaunin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1"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Samtónn</a:t>
            </a:r>
            <a:endParaRPr kumimoji="1"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  <a:defRPr/>
            </a:pPr>
            <a:r>
              <a:rPr kumimoji="1" lang="en-U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Tónlist </a:t>
            </a:r>
            <a:r>
              <a:rPr kumimoji="1"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fyrir</a:t>
            </a:r>
            <a:r>
              <a:rPr kumimoji="1"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kumimoji="1" lang="en-US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1" lang="en-U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Mennta- og menningarmálaráðuneytið  </a:t>
            </a:r>
            <a:endParaRPr kumimoji="1"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  <a:defRPr/>
            </a:pPr>
            <a:r>
              <a:rPr kumimoji="1" lang="is-I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Tónleikar á </a:t>
            </a:r>
            <a:r>
              <a:rPr kumimoji="1" lang="is-I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landsbyggðinni. Samvinnuverkefni FÍT og FÍH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  <a:defRPr/>
            </a:pPr>
            <a:r>
              <a:rPr kumimoji="1" lang="is-I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Samtónn</a:t>
            </a:r>
            <a:r>
              <a:rPr kumimoji="1" lang="is-I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Samstarfsvettvangur </a:t>
            </a:r>
            <a:r>
              <a:rPr kumimoji="1" lang="is-IS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flytjenda</a:t>
            </a:r>
            <a:r>
              <a:rPr kumimoji="1" lang="is-I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framleiðenda </a:t>
            </a:r>
            <a:r>
              <a:rPr kumimoji="1" lang="is-IS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og </a:t>
            </a:r>
            <a:r>
              <a:rPr kumimoji="1" lang="is-I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tónskálda</a:t>
            </a:r>
            <a:endParaRPr kumimoji="1" lang="is-I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  <a:defRPr/>
            </a:pPr>
            <a:r>
              <a:rPr kumimoji="1" lang="is-IS" sz="24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Útón.  Útflutningsskrifstofa íslenskrar tónlistar</a:t>
            </a:r>
            <a:endParaRPr kumimoji="1"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  <a:defRPr/>
            </a:pPr>
            <a:endParaRPr kumimoji="1"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/>
            </a:pPr>
            <a:endParaRPr kumimoji="1" lang="en-US" sz="2000" b="1" i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/>
            </a:pPr>
            <a:endParaRPr kumimoji="1"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/>
            </a:pPr>
            <a:endParaRPr kumimoji="1"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12292" name="Picture 1028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04813"/>
            <a:ext cx="9334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34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200" smtClean="0">
                <a:effectLst/>
                <a:latin typeface="Times New Roman" pitchFamily="18" charset="0"/>
                <a:cs typeface="Times New Roman" pitchFamily="18" charset="0"/>
              </a:rPr>
              <a:t>Sjóðir sem félagsmenn FÍH eiga aðgang að:</a:t>
            </a:r>
            <a:endParaRPr lang="is-IS" sz="32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Sjúkrasjóður BHM</a:t>
            </a:r>
          </a:p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Styrktarsjóður BHM</a:t>
            </a:r>
          </a:p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Orlofssjóður BHM</a:t>
            </a:r>
          </a:p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Starfsmenntasjóður FÍH og FT</a:t>
            </a:r>
          </a:p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Menningarsjóður FÍH</a:t>
            </a:r>
          </a:p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Tónlistarsjóður</a:t>
            </a:r>
          </a:p>
          <a:p>
            <a:r>
              <a:rPr lang="is-IS" smtClean="0">
                <a:latin typeface="Times New Roman" pitchFamily="18" charset="0"/>
                <a:cs typeface="Times New Roman" pitchFamily="18" charset="0"/>
              </a:rPr>
              <a:t>Starfslaunasjóður tónlistarflytjenda</a:t>
            </a:r>
            <a:endParaRPr lang="is-I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/>
          <a:lstStyle/>
          <a:p>
            <a:r>
              <a:rPr lang="is-IS" sz="3600" smtClean="0"/>
              <a:t>Hagstæðar tryggingar fyrir félagsmenn FÍH í samvinnu við TM</a:t>
            </a:r>
            <a:endParaRPr lang="is-I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2952328"/>
          </a:xfrm>
        </p:spPr>
        <p:txBody>
          <a:bodyPr/>
          <a:lstStyle/>
          <a:p>
            <a:r>
              <a:rPr lang="is-IS" smtClean="0"/>
              <a:t>Fagörorkutryggingar.  </a:t>
            </a:r>
          </a:p>
          <a:p>
            <a:r>
              <a:rPr lang="is-IS" smtClean="0"/>
              <a:t>Hljóðfæratryggingar</a:t>
            </a:r>
          </a:p>
          <a:p>
            <a:r>
              <a:rPr lang="is-IS" smtClean="0"/>
              <a:t>Heimilistryggingar og aðrar almennar tryggingar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19853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s-I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Menningarsjóður FÍH endurreistur</a:t>
            </a:r>
            <a:br>
              <a:rPr lang="is-I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s-I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Hlutverk:</a:t>
            </a:r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8038" indent="-808038" defTabSz="365125" eaLnBrk="1" hangingPunct="1">
              <a:defRPr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að útbreiða skilning á menningargildi lifandi hljómlistar og vinna að fræðslu og menningarmálum meðal félagsmanna</a:t>
            </a:r>
          </a:p>
          <a:p>
            <a:pPr marL="808038" indent="-808038" defTabSz="365125" eaLnBrk="1" hangingPunct="1">
              <a:defRPr/>
            </a:pPr>
            <a:r>
              <a:rPr lang="is-IS" sz="2800" smtClean="0">
                <a:effectLst/>
                <a:latin typeface="Times New Roman" pitchFamily="18" charset="0"/>
                <a:cs typeface="Times New Roman" pitchFamily="18" charset="0"/>
              </a:rPr>
              <a:t>að standa fyrir námskeiðum fyrir skuldlausa meðlimi félagsins f.lið</a:t>
            </a:r>
          </a:p>
          <a:p>
            <a:pPr marL="808038" indent="-808038" defTabSz="365125" eaLnBrk="1" hangingPunct="1">
              <a:defRPr/>
            </a:pPr>
            <a:r>
              <a:rPr lang="is-IS" sz="2800" smtClean="0">
                <a:effectLst/>
                <a:latin typeface="Times New Roman" pitchFamily="18" charset="0"/>
                <a:cs typeface="Times New Roman" pitchFamily="18" charset="0"/>
              </a:rPr>
              <a:t>að styrkja meðlimi eða hópa úr félaginu til endurmenntunar.</a:t>
            </a:r>
          </a:p>
          <a:p>
            <a:pPr marL="808038" indent="-808038" defTabSz="365125" eaLnBrk="1" hangingPunct="1">
              <a:defRPr/>
            </a:pPr>
            <a:r>
              <a:rPr lang="is-IS" sz="2800" smtClean="0">
                <a:effectLst/>
                <a:latin typeface="Times New Roman" pitchFamily="18" charset="0"/>
                <a:cs typeface="Times New Roman" pitchFamily="18" charset="0"/>
              </a:rPr>
              <a:t>að skipuleggja samstarf við aðra aðila um framangreinda liði í samvinnu við stjórn félagsins. </a:t>
            </a:r>
            <a:endParaRPr lang="en-US" sz="28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5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04813"/>
            <a:ext cx="9334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2636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272" y="1049166"/>
            <a:ext cx="3779912" cy="2519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5" y="332075"/>
            <a:ext cx="394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smtClean="0"/>
              <a:t>Heiðursmeðlimir FÍH 28.febrúar 2012</a:t>
            </a:r>
          </a:p>
          <a:p>
            <a:r>
              <a:rPr lang="is-IS" sz="1400" smtClean="0"/>
              <a:t>Ragnar Bjarnarson og Ásgeir H. Steingrímsson</a:t>
            </a:r>
            <a:endParaRPr lang="is-IS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7" y="969923"/>
            <a:ext cx="3808655" cy="267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377" y="62446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smtClean="0"/>
              <a:t>Hljómlistarmenn þakka fyrir sig á ÍTV</a:t>
            </a:r>
            <a:endParaRPr lang="is-IS" sz="1400"/>
          </a:p>
        </p:txBody>
      </p:sp>
      <p:pic>
        <p:nvPicPr>
          <p:cNvPr id="1027" name="Picture 3" descr="C:\Documents and Settings\bjorn\My Documents\My Pictures\Musiktilraunir2013\Musiktilraunir2013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5" r="3603"/>
          <a:stretch/>
        </p:blipFill>
        <p:spPr bwMode="auto">
          <a:xfrm>
            <a:off x="323529" y="4221088"/>
            <a:ext cx="3815410" cy="2479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789040"/>
            <a:ext cx="432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smtClean="0"/>
              <a:t>Frá málþingi FÍH í Hörpu 1. desember 2012</a:t>
            </a:r>
            <a:endParaRPr lang="is-IS" sz="1400"/>
          </a:p>
        </p:txBody>
      </p:sp>
      <p:pic>
        <p:nvPicPr>
          <p:cNvPr id="1028" name="Picture 4" descr="C:\Documents and Settings\bjorn\My Documents\My Pictures\Anders Laursen\Anders Laurs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"/>
          <a:stretch/>
        </p:blipFill>
        <p:spPr bwMode="auto">
          <a:xfrm>
            <a:off x="4788025" y="4221089"/>
            <a:ext cx="3726160" cy="2438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3843535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smtClean="0"/>
              <a:t>Gestur á málþingi FÍH  Anders Laursen formaður DMF</a:t>
            </a:r>
            <a:endParaRPr lang="is-IS" sz="1400"/>
          </a:p>
        </p:txBody>
      </p:sp>
      <p:sp>
        <p:nvSpPr>
          <p:cNvPr id="8" name="TextBox 7"/>
          <p:cNvSpPr txBox="1"/>
          <p:nvPr/>
        </p:nvSpPr>
        <p:spPr>
          <a:xfrm>
            <a:off x="683568" y="11663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smtClean="0"/>
              <a:t>Úr Myndasafni FÍH á afmælisári</a:t>
            </a:r>
            <a:endParaRPr lang="is-IS" sz="2000" b="1"/>
          </a:p>
        </p:txBody>
      </p:sp>
    </p:spTree>
    <p:extLst>
      <p:ext uri="{BB962C8B-B14F-4D97-AF65-F5344CB8AC3E}">
        <p14:creationId xmlns:p14="http://schemas.microsoft.com/office/powerpoint/2010/main" xmlns="" val="1602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s-I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Stjórn og starfsmenn FÍH</a:t>
            </a:r>
            <a:endParaRPr lang="en-GB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FIHLOG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404813"/>
            <a:ext cx="1144588" cy="1171575"/>
          </a:xfrm>
          <a:noFill/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73152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2247900" algn="l"/>
              </a:tabLst>
            </a:pP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Björn Th. Árnason formaður og framkvæmdastjóri.</a:t>
            </a:r>
          </a:p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2247900" algn="l"/>
              </a:tabLst>
            </a:pP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Gunnar </a:t>
            </a: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Hrafnsson v.formaður.  </a:t>
            </a:r>
          </a:p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2247900" algn="l"/>
              </a:tabLst>
            </a:pP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Daníel Bjarnason meðstjórnandi</a:t>
            </a:r>
            <a:endParaRPr lang="is-IS">
              <a:solidFill>
                <a:prstClr val="black"/>
              </a:solidFill>
              <a:latin typeface="Times New Roman" pitchFamily="18" charset="0"/>
            </a:endParaRPr>
          </a:p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2247900" algn="l"/>
              </a:tabLst>
            </a:pP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Margrét Þorsteinsdóttir ritari</a:t>
            </a:r>
          </a:p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2247900" algn="l"/>
              </a:tabLst>
            </a:pP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Róbert Þórhallsson gjaldkeri</a:t>
            </a:r>
            <a:endParaRPr lang="is-IS">
              <a:solidFill>
                <a:prstClr val="black"/>
              </a:solidFill>
              <a:latin typeface="Times New Roman" pitchFamily="18" charset="0"/>
            </a:endParaRPr>
          </a:p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tabLst>
                <a:tab pos="2247900" algn="l"/>
              </a:tabLst>
            </a:pPr>
            <a:r>
              <a:rPr lang="is-IS" sz="3200" b="1">
                <a:solidFill>
                  <a:prstClr val="black"/>
                </a:solidFill>
              </a:rPr>
              <a:t>Rekstur skrifstofu og Tónlistarskóla FÍH</a:t>
            </a:r>
          </a:p>
          <a:p>
            <a:pPr marL="101600" indent="-1016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2247900" algn="l"/>
              </a:tabLst>
            </a:pP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Á skrifstofu félagsins starfa </a:t>
            </a: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fjórir </a:t>
            </a: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einstaklingar í fullu starfi auk þess starfa </a:t>
            </a: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35 </a:t>
            </a: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kennarar við Tónlistarskóla FÍH auk </a:t>
            </a:r>
            <a:r>
              <a:rPr lang="is-IS" smtClean="0">
                <a:solidFill>
                  <a:prstClr val="black"/>
                </a:solidFill>
                <a:latin typeface="Times New Roman" pitchFamily="18" charset="0"/>
              </a:rPr>
              <a:t>ritara og húsvarðar.</a:t>
            </a:r>
            <a:endParaRPr lang="is-I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3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s-IS" smtClean="0">
                <a:solidFill>
                  <a:schemeClr val="tx1"/>
                </a:solidFill>
              </a:rPr>
              <a:t>Fjöldi félagsmanna</a:t>
            </a:r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5123" name="Picture 4" descr="FIHLOG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35825" y="404813"/>
            <a:ext cx="933450" cy="955675"/>
          </a:xfrm>
          <a:noFill/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28266" y="2132856"/>
            <a:ext cx="77724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		             </a:t>
            </a:r>
            <a:endParaRPr lang="is-IS" b="1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s-IS" sz="3200" smtClean="0">
                <a:solidFill>
                  <a:prstClr val="black"/>
                </a:solidFill>
                <a:latin typeface="Times New Roman" pitchFamily="18" charset="0"/>
              </a:rPr>
              <a:t>Samtals</a:t>
            </a:r>
            <a:r>
              <a:rPr lang="is-IS" sz="320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is-IS" sz="3200" smtClean="0">
                <a:solidFill>
                  <a:prstClr val="black"/>
                </a:solidFill>
                <a:latin typeface="Times New Roman" pitchFamily="18" charset="0"/>
              </a:rPr>
              <a:t>486 félagsmenn</a:t>
            </a:r>
            <a:r>
              <a:rPr lang="is-IS" sz="320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is-IS" sz="3200" smtClean="0">
                <a:solidFill>
                  <a:prstClr val="black"/>
                </a:solidFill>
                <a:latin typeface="Times New Roman" pitchFamily="18" charset="0"/>
              </a:rPr>
              <a:t>sem greiða reglulega til félagsins þar af 390 til BHM.                                                 </a:t>
            </a:r>
            <a:endParaRPr lang="is-IS" sz="320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s-IS">
                <a:solidFill>
                  <a:prstClr val="black"/>
                </a:solidFill>
                <a:latin typeface="Times New Roman" pitchFamily="18" charset="0"/>
              </a:rPr>
              <a:t>				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5091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609600"/>
            <a:ext cx="7620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400" b="1">
                <a:solidFill>
                  <a:prstClr val="black"/>
                </a:solidFill>
                <a:latin typeface="Times New Roman" pitchFamily="18" charset="0"/>
              </a:rPr>
              <a:t>Skýrsla og áritun stjórnenda á ársreikninginn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s-IS" sz="2400" b="1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bjorn\My Documents\My Pictures\aritun2012\aritun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949" y="1916832"/>
            <a:ext cx="4896544" cy="44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9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Daglegur</a:t>
            </a:r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rekstur</a:t>
            </a:r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s-I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og þjónusta á </a:t>
            </a:r>
            <a:r>
              <a:rPr lang="en-GB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skrifstofu</a:t>
            </a:r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FÍH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362950" cy="54006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b="1" dirty="0" err="1" smtClean="0">
                <a:cs typeface="Times New Roman" pitchFamily="18" charset="0"/>
              </a:rPr>
              <a:t>Þjónusta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b="1" dirty="0" err="1" smtClean="0">
                <a:cs typeface="Times New Roman" pitchFamily="18" charset="0"/>
              </a:rPr>
              <a:t>við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b="1" dirty="0" err="1" smtClean="0">
                <a:cs typeface="Times New Roman" pitchFamily="18" charset="0"/>
              </a:rPr>
              <a:t>félagsmenn</a:t>
            </a:r>
            <a:r>
              <a:rPr lang="en-US" sz="1800" b="1" dirty="0" smtClean="0">
                <a:cs typeface="Times New Roman" pitchFamily="18" charset="0"/>
              </a:rPr>
              <a:t>: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Symbol" pitchFamily="18" charset="2"/>
              <a:buChar char=" "/>
              <a:defRPr/>
            </a:pPr>
            <a:r>
              <a:rPr lang="en-US" sz="1800" dirty="0" err="1" smtClean="0">
                <a:cs typeface="Times New Roman" pitchFamily="18" charset="0"/>
              </a:rPr>
              <a:t>Almennar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upplýsingar</a:t>
            </a:r>
            <a:r>
              <a:rPr lang="en-US" sz="1800" dirty="0" smtClean="0">
                <a:cs typeface="Times New Roman" pitchFamily="18" charset="0"/>
              </a:rPr>
              <a:t> um </a:t>
            </a:r>
            <a:r>
              <a:rPr lang="en-US" sz="1800" dirty="0" err="1" smtClean="0">
                <a:cs typeface="Times New Roman" pitchFamily="18" charset="0"/>
              </a:rPr>
              <a:t>kjaramál</a:t>
            </a:r>
            <a:r>
              <a:rPr lang="en-US" sz="1800" dirty="0" smtClean="0">
                <a:cs typeface="Times New Roman" pitchFamily="18" charset="0"/>
              </a:rPr>
              <a:t> og </a:t>
            </a:r>
            <a:r>
              <a:rPr lang="en-US" sz="1800" dirty="0" err="1" smtClean="0">
                <a:cs typeface="Times New Roman" pitchFamily="18" charset="0"/>
              </a:rPr>
              <a:t>réttindi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Lögfræðiþjónusta</a:t>
            </a:r>
            <a:r>
              <a:rPr lang="en-US" sz="1800" dirty="0" smtClean="0">
                <a:cs typeface="Times New Roman" pitchFamily="18" charset="0"/>
              </a:rPr>
              <a:t>. </a:t>
            </a:r>
          </a:p>
          <a:p>
            <a:pPr marL="381000" indent="-381000" eaLnBrk="1" hangingPunct="1">
              <a:lnSpc>
                <a:spcPct val="80000"/>
              </a:lnSpc>
              <a:buFont typeface="Symbol" pitchFamily="18" charset="2"/>
              <a:buChar char=" "/>
              <a:defRPr/>
            </a:pPr>
            <a:r>
              <a:rPr lang="en-US" sz="1800" dirty="0" err="1" smtClean="0">
                <a:cs typeface="Times New Roman" pitchFamily="18" charset="0"/>
              </a:rPr>
              <a:t>Innheimta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reikninga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Ráðgjöf</a:t>
            </a:r>
            <a:r>
              <a:rPr lang="en-US" sz="1800" dirty="0" smtClean="0">
                <a:cs typeface="Times New Roman" pitchFamily="18" charset="0"/>
              </a:rPr>
              <a:t> . </a:t>
            </a:r>
            <a:r>
              <a:rPr lang="en-US" sz="1800" dirty="0" err="1" smtClean="0">
                <a:cs typeface="Times New Roman" pitchFamily="18" charset="0"/>
              </a:rPr>
              <a:t>Heilsugæsla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Ráðningarþjónusta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Ráðgjöf</a:t>
            </a:r>
            <a:r>
              <a:rPr lang="en-US" sz="1800" dirty="0" smtClean="0">
                <a:cs typeface="Times New Roman" pitchFamily="18" charset="0"/>
              </a:rPr>
              <a:t> í </a:t>
            </a:r>
            <a:r>
              <a:rPr lang="en-US" sz="1800" dirty="0" err="1" smtClean="0">
                <a:cs typeface="Times New Roman" pitchFamily="18" charset="0"/>
              </a:rPr>
              <a:t>skattamálum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Milliganga</a:t>
            </a:r>
            <a:r>
              <a:rPr lang="en-US" sz="1800" dirty="0" smtClean="0">
                <a:cs typeface="Times New Roman" pitchFamily="18" charset="0"/>
              </a:rPr>
              <a:t> um </a:t>
            </a:r>
            <a:r>
              <a:rPr lang="en-US" sz="1800" dirty="0" err="1" smtClean="0">
                <a:cs typeface="Times New Roman" pitchFamily="18" charset="0"/>
              </a:rPr>
              <a:t>tryggingar</a:t>
            </a:r>
            <a:r>
              <a:rPr lang="en-US" sz="1800" smtClean="0">
                <a:cs typeface="Times New Roman" pitchFamily="18" charset="0"/>
              </a:rPr>
              <a:t>. Æfingaraðstaða. Félagsaðstaða. </a:t>
            </a:r>
            <a:r>
              <a:rPr lang="en-US" sz="1800" dirty="0" err="1" smtClean="0">
                <a:cs typeface="Times New Roman" pitchFamily="18" charset="0"/>
              </a:rPr>
              <a:t>Útleiga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orlofshúsa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Milliganga</a:t>
            </a:r>
            <a:r>
              <a:rPr lang="en-US" sz="1800" dirty="0" smtClean="0">
                <a:cs typeface="Times New Roman" pitchFamily="18" charset="0"/>
              </a:rPr>
              <a:t> um </a:t>
            </a:r>
            <a:r>
              <a:rPr lang="en-US" sz="1800" dirty="0" err="1" smtClean="0">
                <a:cs typeface="Times New Roman" pitchFamily="18" charset="0"/>
              </a:rPr>
              <a:t>innheimtu</a:t>
            </a:r>
            <a:r>
              <a:rPr lang="en-US" sz="1800" dirty="0" smtClean="0">
                <a:cs typeface="Times New Roman" pitchFamily="18" charset="0"/>
              </a:rPr>
              <a:t> og </a:t>
            </a:r>
            <a:r>
              <a:rPr lang="en-US" sz="1800" dirty="0" err="1" smtClean="0">
                <a:cs typeface="Times New Roman" pitchFamily="18" charset="0"/>
              </a:rPr>
              <a:t>greiðslu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launa</a:t>
            </a:r>
            <a:r>
              <a:rPr lang="en-US" sz="1800" dirty="0" smtClean="0">
                <a:cs typeface="Times New Roman" pitchFamily="18" charset="0"/>
              </a:rPr>
              <a:t>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cs typeface="Times New Roman" pitchFamily="18" charset="0"/>
              </a:rPr>
              <a:t> 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cs typeface="Times New Roman" pitchFamily="18" charset="0"/>
              </a:rPr>
              <a:t>	</a:t>
            </a:r>
            <a:r>
              <a:rPr lang="en-US" sz="1800" b="1" dirty="0" err="1" smtClean="0">
                <a:cs typeface="Times New Roman" pitchFamily="18" charset="0"/>
              </a:rPr>
              <a:t>Rekstur</a:t>
            </a:r>
            <a:r>
              <a:rPr lang="en-US" sz="1800" b="1" dirty="0" smtClean="0">
                <a:cs typeface="Times New Roman" pitchFamily="18" charset="0"/>
              </a:rPr>
              <a:t>: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cs typeface="Times New Roman" pitchFamily="18" charset="0"/>
              </a:rPr>
              <a:t>Starfsmenntunarsjóður</a:t>
            </a:r>
            <a:r>
              <a:rPr lang="en-US" sz="1800" dirty="0" smtClean="0">
                <a:cs typeface="Times New Roman" pitchFamily="18" charset="0"/>
              </a:rPr>
              <a:t> FÍH </a:t>
            </a:r>
            <a:r>
              <a:rPr lang="en-US" sz="1800" smtClean="0">
                <a:cs typeface="Times New Roman" pitchFamily="18" charset="0"/>
              </a:rPr>
              <a:t>og FT 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Times New Roman" pitchFamily="18" charset="0"/>
              </a:rPr>
              <a:t>SFH </a:t>
            </a:r>
            <a:r>
              <a:rPr lang="en-US" sz="1800" dirty="0" err="1" smtClean="0">
                <a:cs typeface="Times New Roman" pitchFamily="18" charset="0"/>
              </a:rPr>
              <a:t>bókhald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smtClean="0">
                <a:cs typeface="Times New Roman" pitchFamily="18" charset="0"/>
              </a:rPr>
              <a:t>og innheimta </a:t>
            </a:r>
            <a:r>
              <a:rPr lang="en-US" sz="1800" dirty="0" smtClean="0">
                <a:cs typeface="Times New Roman" pitchFamily="18" charset="0"/>
              </a:rPr>
              <a:t>	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err="1" smtClean="0">
                <a:cs typeface="Times New Roman" pitchFamily="18" charset="0"/>
              </a:rPr>
              <a:t>Menningarsjóður</a:t>
            </a:r>
            <a:r>
              <a:rPr lang="en-US" sz="1800" smtClean="0">
                <a:cs typeface="Times New Roman" pitchFamily="18" charset="0"/>
              </a:rPr>
              <a:t> FÍH 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cs typeface="Times New Roman" pitchFamily="18" charset="0"/>
              </a:rPr>
              <a:t>Æfinga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smtClean="0">
                <a:cs typeface="Times New Roman" pitchFamily="18" charset="0"/>
              </a:rPr>
              <a:t>og tónleikasalur 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cs typeface="Times New Roman" pitchFamily="18" charset="0"/>
              </a:rPr>
              <a:t>Orlofshús</a:t>
            </a:r>
            <a:r>
              <a:rPr lang="en-US" sz="1800" dirty="0" smtClean="0">
                <a:cs typeface="Times New Roman" pitchFamily="18" charset="0"/>
              </a:rPr>
              <a:t> í </a:t>
            </a:r>
            <a:r>
              <a:rPr lang="en-US" sz="1800" dirty="0" err="1" smtClean="0">
                <a:cs typeface="Times New Roman" pitchFamily="18" charset="0"/>
              </a:rPr>
              <a:t>Borgarfirði</a:t>
            </a:r>
            <a:r>
              <a:rPr lang="en-US" sz="1800" dirty="0" smtClean="0">
                <a:cs typeface="Times New Roman" pitchFamily="18" charset="0"/>
              </a:rPr>
              <a:t>, </a:t>
            </a:r>
            <a:r>
              <a:rPr lang="en-US" sz="1800" dirty="0" err="1" smtClean="0">
                <a:cs typeface="Times New Roman" pitchFamily="18" charset="0"/>
              </a:rPr>
              <a:t>Súðavík</a:t>
            </a:r>
            <a:r>
              <a:rPr lang="en-US" sz="1800" dirty="0" smtClean="0">
                <a:cs typeface="Times New Roman" pitchFamily="18" charset="0"/>
              </a:rPr>
              <a:t> og </a:t>
            </a:r>
            <a:r>
              <a:rPr lang="en-US" sz="1800" dirty="0" err="1" smtClean="0">
                <a:cs typeface="Times New Roman" pitchFamily="18" charset="0"/>
              </a:rPr>
              <a:t>Úthlíð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smtClean="0">
                <a:cs typeface="Times New Roman" pitchFamily="18" charset="0"/>
              </a:rPr>
              <a:t>í Biskupstungum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err="1" smtClean="0">
                <a:cs typeface="Times New Roman" pitchFamily="18" charset="0"/>
              </a:rPr>
              <a:t>Tónlistarskóli</a:t>
            </a:r>
            <a:r>
              <a:rPr lang="en-US" sz="1800" smtClean="0">
                <a:cs typeface="Times New Roman" pitchFamily="18" charset="0"/>
              </a:rPr>
              <a:t> FÍH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smtClean="0">
                <a:cs typeface="Times New Roman" pitchFamily="18" charset="0"/>
              </a:rPr>
              <a:t>Launagreiðslur til útfarakóra. Þjónusta við útfararstofur</a:t>
            </a:r>
            <a:endParaRPr lang="en-US" sz="1800" dirty="0" smtClean="0">
              <a:cs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cs typeface="Times New Roman" pitchFamily="18" charset="0"/>
              </a:rPr>
              <a:t>	</a:t>
            </a:r>
          </a:p>
        </p:txBody>
      </p:sp>
      <p:pic>
        <p:nvPicPr>
          <p:cNvPr id="7172" name="Picture 4" descr="FIHLOG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13613" y="4510088"/>
            <a:ext cx="1135062" cy="1162050"/>
          </a:xfrm>
          <a:noFill/>
        </p:spPr>
      </p:pic>
    </p:spTree>
    <p:extLst>
      <p:ext uri="{BB962C8B-B14F-4D97-AF65-F5344CB8AC3E}">
        <p14:creationId xmlns:p14="http://schemas.microsoft.com/office/powerpoint/2010/main" xmlns="" val="726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6984776" cy="735012"/>
          </a:xfrm>
        </p:spPr>
        <p:txBody>
          <a:bodyPr/>
          <a:lstStyle/>
          <a:p>
            <a:pPr eaLnBrk="1" hangingPunct="1">
              <a:defRPr/>
            </a:pPr>
            <a:r>
              <a:rPr lang="is-IS" sz="3800" smtClean="0">
                <a:solidFill>
                  <a:schemeClr val="tx1"/>
                </a:solidFill>
              </a:rPr>
              <a:t>Starfið og viðburðir á </a:t>
            </a:r>
            <a:r>
              <a:rPr lang="is-IS" sz="3800" dirty="0" smtClean="0">
                <a:solidFill>
                  <a:schemeClr val="tx1"/>
                </a:solidFill>
              </a:rPr>
              <a:t>síðasta ári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688"/>
            <a:ext cx="8686800" cy="6237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s-IS" smtClean="0"/>
              <a:t>80 ára afmælisár </a:t>
            </a: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  <a:cs typeface="Times New Roman" pitchFamily="18" charset="0"/>
              </a:rPr>
              <a:t>Afmælisfagnaður 28.febrúar. Fagnaður í Rauðagerði 27</a:t>
            </a:r>
            <a:endParaRPr lang="is-I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is-IS" sz="1800" dirty="0" smtClean="0">
                <a:latin typeface="Times New Roman" pitchFamily="18" charset="0"/>
              </a:rPr>
              <a:t>Unnið að </a:t>
            </a:r>
            <a:r>
              <a:rPr lang="is-IS" sz="1800" smtClean="0">
                <a:latin typeface="Times New Roman" pitchFamily="18" charset="0"/>
              </a:rPr>
              <a:t>kjarasamningum og þeir undirritaðir</a:t>
            </a:r>
            <a:endParaRPr lang="is-IS" sz="1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</a:rPr>
              <a:t>Fagörorkutrygging</a:t>
            </a:r>
            <a:r>
              <a:rPr lang="is-IS" sz="1800" dirty="0" smtClean="0">
                <a:latin typeface="Times New Roman" pitchFamily="18" charset="0"/>
              </a:rPr>
              <a:t>. Samstarf TM og FÍH </a:t>
            </a:r>
            <a:r>
              <a:rPr lang="is-IS" sz="1800" smtClean="0">
                <a:latin typeface="Times New Roman" pitchFamily="18" charset="0"/>
              </a:rPr>
              <a:t>um tryggingar. Um 150 meðlimir hafa nú tryggt sig gegn fagörorku. Við örorku eru greiddar bætur, eingreiðsla sem nemur 10 milljónum skattlaust</a:t>
            </a:r>
            <a:endParaRPr lang="is-IS" sz="1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s-IS" sz="1800" dirty="0" smtClean="0">
                <a:latin typeface="Times New Roman" pitchFamily="18" charset="0"/>
              </a:rPr>
              <a:t>Skráning hljóðrita og gerð úthlutunarkerfis </a:t>
            </a:r>
            <a:r>
              <a:rPr lang="is-IS" sz="1800" smtClean="0">
                <a:latin typeface="Times New Roman" pitchFamily="18" charset="0"/>
              </a:rPr>
              <a:t>fyrir flytjendur í samstarfi við SFH </a:t>
            </a:r>
            <a:endParaRPr lang="is-IS" sz="1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s-IS" sz="1800" dirty="0" smtClean="0">
                <a:latin typeface="Times New Roman" pitchFamily="18" charset="0"/>
              </a:rPr>
              <a:t>Öflugra bókhaldskerfi sem heldur utan um </a:t>
            </a:r>
            <a:r>
              <a:rPr lang="is-IS" sz="1800" smtClean="0">
                <a:latin typeface="Times New Roman" pitchFamily="18" charset="0"/>
              </a:rPr>
              <a:t>réttindi félagsmanna í samvinnu við BHM</a:t>
            </a:r>
            <a:endParaRPr lang="is-IS" sz="1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s-IS" sz="1800">
                <a:latin typeface="Times New Roman" pitchFamily="18" charset="0"/>
              </a:rPr>
              <a:t>G</a:t>
            </a:r>
            <a:r>
              <a:rPr lang="is-IS" sz="1800" smtClean="0">
                <a:latin typeface="Times New Roman" pitchFamily="18" charset="0"/>
              </a:rPr>
              <a:t>agnagrunnur </a:t>
            </a:r>
            <a:r>
              <a:rPr lang="is-IS" sz="1800" dirty="0" smtClean="0">
                <a:latin typeface="Times New Roman" pitchFamily="18" charset="0"/>
              </a:rPr>
              <a:t>um </a:t>
            </a:r>
            <a:r>
              <a:rPr lang="is-IS" sz="1800" smtClean="0">
                <a:latin typeface="Times New Roman" pitchFamily="18" charset="0"/>
              </a:rPr>
              <a:t>íslenska tónlist og tónlistarflytjendur opnaður 1. desember.      Markmið </a:t>
            </a:r>
            <a:r>
              <a:rPr lang="is-IS" sz="1800" dirty="0" smtClean="0">
                <a:latin typeface="Times New Roman" pitchFamily="18" charset="0"/>
              </a:rPr>
              <a:t>– rafræn samskipti/einstaklingsúthlutun</a:t>
            </a: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</a:rPr>
              <a:t>Rekstur heimasíðu, bætt </a:t>
            </a:r>
            <a:r>
              <a:rPr lang="is-IS" sz="1800" dirty="0" smtClean="0">
                <a:latin typeface="Times New Roman" pitchFamily="18" charset="0"/>
              </a:rPr>
              <a:t>upplýsingagjöf </a:t>
            </a:r>
            <a:r>
              <a:rPr lang="is-IS" sz="1800" smtClean="0">
                <a:latin typeface="Times New Roman" pitchFamily="18" charset="0"/>
              </a:rPr>
              <a:t>til félagsmanna</a:t>
            </a:r>
            <a:r>
              <a:rPr lang="is-IS" sz="1800">
                <a:latin typeface="Times New Roman" pitchFamily="18" charset="0"/>
              </a:rPr>
              <a:t> </a:t>
            </a:r>
            <a:r>
              <a:rPr lang="is-IS" sz="1800" smtClean="0">
                <a:latin typeface="Times New Roman" pitchFamily="18" charset="0"/>
              </a:rPr>
              <a:t>í formi frétta</a:t>
            </a:r>
          </a:p>
          <a:p>
            <a:pPr eaLnBrk="1" hangingPunct="1">
              <a:defRPr/>
            </a:pPr>
            <a:r>
              <a:rPr lang="is-IS" sz="1800">
                <a:latin typeface="Times New Roman" pitchFamily="18" charset="0"/>
              </a:rPr>
              <a:t>S</a:t>
            </a:r>
            <a:r>
              <a:rPr lang="is-IS" sz="1800" smtClean="0">
                <a:latin typeface="Times New Roman" pitchFamily="18" charset="0"/>
              </a:rPr>
              <a:t>amstarfi  FÍH og Félags tónlistarskólakennara slitið vegna ágreinings um inngöngu FÍT inn í FÍH</a:t>
            </a: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</a:rPr>
              <a:t>Félag íslenskra tónlistarmanna gerist deild innan FÍH. Heitir í dag FÍT-Klassísk deild FÍH</a:t>
            </a: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</a:rPr>
              <a:t>Menningarsjóður FÍH opnar á ný fyrir umsóknir styrkja </a:t>
            </a: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</a:rPr>
              <a:t>Ný lög um lifandi tónlistarstaði undirbúin í samvinnu við Mennta- og menningarmálaráðuneytið</a:t>
            </a:r>
          </a:p>
          <a:p>
            <a:pPr eaLnBrk="1" hangingPunct="1">
              <a:defRPr/>
            </a:pPr>
            <a:r>
              <a:rPr lang="is-IS" sz="1800" smtClean="0">
                <a:latin typeface="Times New Roman" pitchFamily="18" charset="0"/>
              </a:rPr>
              <a:t>Málþing haldið í Hörpu um starfsumhverfi tónlistarmanna</a:t>
            </a:r>
          </a:p>
          <a:p>
            <a:pPr marL="0" indent="0" eaLnBrk="1" hangingPunct="1">
              <a:buNone/>
              <a:defRPr/>
            </a:pPr>
            <a:endParaRPr lang="is-IS" sz="2000" dirty="0" smtClean="0"/>
          </a:p>
          <a:p>
            <a:pPr eaLnBrk="1" hangingPunct="1">
              <a:defRPr/>
            </a:pPr>
            <a:endParaRPr lang="is-IS" dirty="0" smtClean="0"/>
          </a:p>
          <a:p>
            <a:pPr eaLnBrk="1" hangingPunct="1">
              <a:defRPr/>
            </a:pPr>
            <a:endParaRPr lang="is-IS" dirty="0" smtClean="0"/>
          </a:p>
          <a:p>
            <a:pPr eaLnBrk="1" hangingPunct="1">
              <a:defRPr/>
            </a:pPr>
            <a:endParaRPr lang="is-IS" dirty="0" smtClean="0"/>
          </a:p>
          <a:p>
            <a:pPr eaLnBrk="1" hangingPunct="1">
              <a:defRPr/>
            </a:pPr>
            <a:endParaRPr lang="is-I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s-IS" dirty="0" smtClean="0"/>
          </a:p>
        </p:txBody>
      </p:sp>
      <p:pic>
        <p:nvPicPr>
          <p:cNvPr id="8196" name="Picture 4" descr="FIHLOG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76250"/>
            <a:ext cx="104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5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75" y="347663"/>
            <a:ext cx="5176838" cy="628650"/>
          </a:xfrm>
        </p:spPr>
        <p:txBody>
          <a:bodyPr/>
          <a:lstStyle/>
          <a:p>
            <a:pPr eaLnBrk="1" hangingPunct="1">
              <a:defRPr/>
            </a:pPr>
            <a:r>
              <a:rPr lang="is-I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Samningamálin</a:t>
            </a:r>
            <a:endParaRPr lang="en-GB" smtClean="0"/>
          </a:p>
        </p:txBody>
      </p:sp>
      <p:pic>
        <p:nvPicPr>
          <p:cNvPr id="9219" name="Picture 3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"/>
            <a:ext cx="1042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90500" y="1676400"/>
            <a:ext cx="89535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Kjarasamningar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Félagið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vinnur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að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eftirfarandi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kjarasamningum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fyrir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hljómlistarmenn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starfa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í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eða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við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Sinfóníuhljómsveit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Íslands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fastráðnir</a:t>
            </a: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Tónlistarkennslu</a:t>
            </a:r>
            <a:endParaRPr kumimoji="1" lang="en-US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Leikhús  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Veitingahúsum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og </a:t>
            </a: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skemmtistöðum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Hljómplötuupptökur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Ríkisútvarpinu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Kistulagningar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og </a:t>
            </a: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jarðarfarir 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Óperum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og </a:t>
            </a: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söngleikjum 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Organleik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í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kirkjum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landsins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  <a:defRPr/>
            </a:pP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Einleik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hjá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Sinfóníuhljómsveit </a:t>
            </a:r>
            <a:r>
              <a:rPr kumimoji="1"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Íslands</a:t>
            </a:r>
            <a:endParaRPr kumimoji="1"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			</a:t>
            </a:r>
          </a:p>
          <a:p>
            <a:pPr marL="444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kumimoji="1" lang="en-US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 </a:t>
            </a:r>
            <a:r>
              <a:rPr kumimoji="1"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47800" y="2057400"/>
            <a:ext cx="60039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Sinfóníudeild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FÍT-klassísk deild FÍH</a:t>
            </a:r>
            <a:endParaRPr kumimoji="1"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Kennaradeild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Rokk- </a:t>
            </a:r>
            <a:r>
              <a:rPr kumimoji="1"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og </a:t>
            </a:r>
            <a:r>
              <a:rPr kumimoji="1" lang="en-US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dægurtónlistardeild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Jazzdeild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Öðlingadeild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1" lang="en-US" sz="24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FÍO- Organistadeild FÍH</a:t>
            </a: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kumimoji="1"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42988" y="685800"/>
            <a:ext cx="596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s-IS" sz="40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Deildir innan FÍH</a:t>
            </a:r>
            <a:r>
              <a:rPr lang="is-IS" sz="24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en-GB" sz="2400" b="1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44" name="Picture 4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49275"/>
            <a:ext cx="9334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62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543800" cy="5173663"/>
          </a:xfrm>
        </p:spPr>
        <p:txBody>
          <a:bodyPr/>
          <a:lstStyle/>
          <a:p>
            <a:pPr eaLnBrk="1" hangingPunct="1">
              <a:defRPr/>
            </a:pPr>
            <a:r>
              <a:rPr lang="is-I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Aðildarfélög FÍH</a:t>
            </a:r>
            <a:br>
              <a:rPr lang="is-I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FÍH á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aðild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eftirtöldum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félögum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og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félagasamtökum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</a:b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Listahátíð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í Reykjavík</a:t>
            </a:r>
            <a: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Bandalagi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íslenskra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listamanna</a:t>
            </a:r>
            <a:r>
              <a:rPr lang="en-GB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Bandalagi Háskólamanna</a:t>
            </a:r>
            <a:r>
              <a:rPr lang="is-I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s-I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s-I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Sambandi </a:t>
            </a:r>
            <a:r>
              <a:rPr lang="en-US" sz="160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flytjenda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-og hljómplötuframleiðenda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SFH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 </a:t>
            </a:r>
            <a: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s-I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60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Innheimtumiðstöð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höfundarréttargjalda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IHM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FÍH á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aðild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eftirtöldum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erlendum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félögum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og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félagasamtökum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Nordisk </a:t>
            </a:r>
            <a:r>
              <a:rPr lang="en-US" sz="160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Musiker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Union</a:t>
            </a:r>
            <a: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60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Alþjóðasamtökum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tónlistarmanna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FIM</a:t>
            </a:r>
            <a: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GB" sz="16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7" name="Picture 1028" descr="FIHLOG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04813"/>
            <a:ext cx="9334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20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s-I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s-I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537</Words>
  <Application>Microsoft Office PowerPoint</Application>
  <PresentationFormat>On-screen Show (4:3)</PresentationFormat>
  <Paragraphs>114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Teamwork</vt:lpstr>
      <vt:lpstr>Ársskýrsla stjórnar FÍH til Bandalags íslenskra listamanna   fyrir starfsárið 2012</vt:lpstr>
      <vt:lpstr>Stjórn og starfsmenn FÍH</vt:lpstr>
      <vt:lpstr>Fjöldi félagsmanna</vt:lpstr>
      <vt:lpstr>Slide 4</vt:lpstr>
      <vt:lpstr>Daglegur rekstur og þjónusta á skrifstofu FÍH</vt:lpstr>
      <vt:lpstr>Starfið og viðburðir á síðasta ári</vt:lpstr>
      <vt:lpstr>Samningamálin</vt:lpstr>
      <vt:lpstr>Slide 8</vt:lpstr>
      <vt:lpstr>  Aðildarfélög FÍH     FÍH á aðild að eftirtöldum félögum og félagasamtökum: Listahátíð í Reykjavík Bandalagi íslenskra listamanna Bandalagi Háskólamanna    Sambandi flytjenda-og hljómplötuframleiðenda, SFH  Innheimtumiðstöð höfundarréttargjalda, IHM FÍH á aðild að eftirtöldum erlendum félögum og félagasamtökum: Nordisk Musiker Union Alþjóðasamtökum tónlistarmanna, FIM </vt:lpstr>
      <vt:lpstr>Samstarfsaðilar</vt:lpstr>
      <vt:lpstr>Sjóðir sem félagsmenn FÍH eiga aðgang að:</vt:lpstr>
      <vt:lpstr>Hagstæðar tryggingar fyrir félagsmenn FÍH í samvinnu við TM</vt:lpstr>
      <vt:lpstr>Menningarsjóður FÍH endurreistur Hlutverk:</vt:lpstr>
      <vt:lpstr>Slide 14</vt:lpstr>
    </vt:vector>
  </TitlesOfParts>
  <Company>FIH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Ársskýrsla stjórnar FÍH til Bandalags íslenskra listamanna   fyrir starfsárið 2012</dc:title>
  <dc:creator>bjorn</dc:creator>
  <cp:lastModifiedBy> KHall</cp:lastModifiedBy>
  <cp:revision>20</cp:revision>
  <dcterms:created xsi:type="dcterms:W3CDTF">2013-01-28T15:10:15Z</dcterms:created>
  <dcterms:modified xsi:type="dcterms:W3CDTF">2013-02-08T12:12:20Z</dcterms:modified>
</cp:coreProperties>
</file>